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</p:sldMasterIdLst>
  <p:notesMasterIdLst>
    <p:notesMasterId r:id="rId4"/>
  </p:notesMasterIdLst>
  <p:handoutMasterIdLst>
    <p:handoutMasterId r:id="rId5"/>
  </p:handoutMasterIdLst>
  <p:sldIdLst>
    <p:sldId id="326" r:id="rId2"/>
    <p:sldId id="328" r:id="rId3"/>
  </p:sldIdLst>
  <p:sldSz cx="9144000" cy="6858000" type="screen4x3"/>
  <p:notesSz cx="7099300" cy="10234613"/>
  <p:defaultTextStyle>
    <a:defPPr>
      <a:defRPr lang="en-US"/>
    </a:defPPr>
    <a:lvl1pPr algn="r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 Black" pitchFamily="34" charset="0"/>
        <a:ea typeface="HGP創英角ｺﾞｼｯｸUB" pitchFamily="50" charset="-128"/>
        <a:cs typeface="+mn-cs"/>
      </a:defRPr>
    </a:lvl1pPr>
    <a:lvl2pPr marL="457200" algn="r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 Black" pitchFamily="34" charset="0"/>
        <a:ea typeface="HGP創英角ｺﾞｼｯｸUB" pitchFamily="50" charset="-128"/>
        <a:cs typeface="+mn-cs"/>
      </a:defRPr>
    </a:lvl2pPr>
    <a:lvl3pPr marL="914400" algn="r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 Black" pitchFamily="34" charset="0"/>
        <a:ea typeface="HGP創英角ｺﾞｼｯｸUB" pitchFamily="50" charset="-128"/>
        <a:cs typeface="+mn-cs"/>
      </a:defRPr>
    </a:lvl3pPr>
    <a:lvl4pPr marL="1371600" algn="r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 Black" pitchFamily="34" charset="0"/>
        <a:ea typeface="HGP創英角ｺﾞｼｯｸUB" pitchFamily="50" charset="-128"/>
        <a:cs typeface="+mn-cs"/>
      </a:defRPr>
    </a:lvl4pPr>
    <a:lvl5pPr marL="1828800" algn="r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 Black" pitchFamily="34" charset="0"/>
        <a:ea typeface="HGP創英角ｺﾞｼｯｸUB" pitchFamily="50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Arial Black" pitchFamily="34" charset="0"/>
        <a:ea typeface="HGP創英角ｺﾞｼｯｸUB" pitchFamily="50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Arial Black" pitchFamily="34" charset="0"/>
        <a:ea typeface="HGP創英角ｺﾞｼｯｸUB" pitchFamily="50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Arial Black" pitchFamily="34" charset="0"/>
        <a:ea typeface="HGP創英角ｺﾞｼｯｸUB" pitchFamily="50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Arial Black" pitchFamily="34" charset="0"/>
        <a:ea typeface="HGP創英角ｺﾞｼｯｸUB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58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A50021"/>
    <a:srgbClr val="000099"/>
    <a:srgbClr val="996600"/>
    <a:srgbClr val="FFCCFF"/>
    <a:srgbClr val="99FF66"/>
    <a:srgbClr val="FFFF99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0345" autoAdjust="0"/>
    <p:restoredTop sz="94613" autoAdjust="0"/>
  </p:normalViewPr>
  <p:slideViewPr>
    <p:cSldViewPr>
      <p:cViewPr varScale="1">
        <p:scale>
          <a:sx n="77" d="100"/>
          <a:sy n="77" d="100"/>
        </p:scale>
        <p:origin x="1644" y="90"/>
      </p:cViewPr>
      <p:guideLst>
        <p:guide orient="horz" pos="3458"/>
        <p:guide pos="28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95" tIns="48097" rIns="96195" bIns="48097" numCol="1" anchor="t" anchorCtr="0" compatLnSpc="1">
            <a:prstTxWarp prst="textNoShape">
              <a:avLst/>
            </a:prstTxWarp>
          </a:bodyPr>
          <a:lstStyle>
            <a:lvl1pPr algn="l" defTabSz="963613">
              <a:defRPr sz="1300">
                <a:latin typeface="Tahoma" pitchFamily="34" charset="0"/>
                <a:ea typeface="HGP創英角ﾎﾟｯﾌﾟ体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4987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95" tIns="48097" rIns="96195" bIns="48097" numCol="1" anchor="t" anchorCtr="0" compatLnSpc="1">
            <a:prstTxWarp prst="textNoShape">
              <a:avLst/>
            </a:prstTxWarp>
          </a:bodyPr>
          <a:lstStyle>
            <a:lvl1pPr defTabSz="963613">
              <a:defRPr sz="1300">
                <a:latin typeface="Tahoma" pitchFamily="34" charset="0"/>
                <a:ea typeface="HGP創英角ﾎﾟｯﾌﾟ体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5025"/>
            <a:ext cx="3074988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95" tIns="48097" rIns="96195" bIns="48097" numCol="1" anchor="b" anchorCtr="0" compatLnSpc="1">
            <a:prstTxWarp prst="textNoShape">
              <a:avLst/>
            </a:prstTxWarp>
          </a:bodyPr>
          <a:lstStyle>
            <a:lvl1pPr algn="l" defTabSz="963613">
              <a:defRPr sz="1300">
                <a:latin typeface="Tahoma" pitchFamily="34" charset="0"/>
                <a:ea typeface="HGP創英角ﾎﾟｯﾌﾟ体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725025"/>
            <a:ext cx="3074987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95" tIns="48097" rIns="96195" bIns="48097" numCol="1" anchor="b" anchorCtr="0" compatLnSpc="1">
            <a:prstTxWarp prst="textNoShape">
              <a:avLst/>
            </a:prstTxWarp>
          </a:bodyPr>
          <a:lstStyle>
            <a:lvl1pPr defTabSz="963613">
              <a:defRPr sz="1300">
                <a:latin typeface="Tahoma" pitchFamily="34" charset="0"/>
                <a:ea typeface="HGP創英角ﾎﾟｯﾌﾟ体" pitchFamily="50" charset="-128"/>
              </a:defRPr>
            </a:lvl1pPr>
          </a:lstStyle>
          <a:p>
            <a:fld id="{A89B984A-45C2-4D67-9AA6-DC2898E1DEF4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4222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27" tIns="46665" rIns="93327" bIns="46665" numCol="1" anchor="t" anchorCtr="0" compatLnSpc="1">
            <a:prstTxWarp prst="textNoShape">
              <a:avLst/>
            </a:prstTxWarp>
          </a:bodyPr>
          <a:lstStyle>
            <a:lvl1pPr algn="l" defTabSz="933450">
              <a:defRPr sz="1300">
                <a:latin typeface="Tahoma" pitchFamily="34" charset="0"/>
                <a:ea typeface="HGP創英角ﾎﾟｯﾌﾟ体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84625" y="0"/>
            <a:ext cx="3128963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27" tIns="46665" rIns="93327" bIns="46665" numCol="1" anchor="t" anchorCtr="0" compatLnSpc="1">
            <a:prstTxWarp prst="textNoShape">
              <a:avLst/>
            </a:prstTxWarp>
          </a:bodyPr>
          <a:lstStyle>
            <a:lvl1pPr defTabSz="933450">
              <a:defRPr sz="1300">
                <a:latin typeface="Tahoma" pitchFamily="34" charset="0"/>
                <a:ea typeface="HGP創英角ﾎﾟｯﾌﾟ体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972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30288" y="776288"/>
            <a:ext cx="5060950" cy="37957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8213" y="4883150"/>
            <a:ext cx="5235575" cy="457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27" tIns="46665" rIns="93327" bIns="466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2 レベル</a:t>
            </a:r>
          </a:p>
          <a:p>
            <a:pPr lvl="2"/>
            <a:r>
              <a:rPr lang="ja-JP" altLang="en-US" smtClean="0"/>
              <a:t>第 3 レベル</a:t>
            </a:r>
          </a:p>
          <a:p>
            <a:pPr lvl="3"/>
            <a:r>
              <a:rPr lang="ja-JP" altLang="en-US" smtClean="0"/>
              <a:t>第 4 レベル</a:t>
            </a:r>
          </a:p>
          <a:p>
            <a:pPr lvl="4"/>
            <a:r>
              <a:rPr lang="ja-JP" altLang="en-US" smtClean="0"/>
              <a:t>第 5 レベル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91688"/>
            <a:ext cx="3048000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27" tIns="46665" rIns="93327" bIns="46665" numCol="1" anchor="b" anchorCtr="0" compatLnSpc="1">
            <a:prstTxWarp prst="textNoShape">
              <a:avLst/>
            </a:prstTxWarp>
          </a:bodyPr>
          <a:lstStyle>
            <a:lvl1pPr algn="l" defTabSz="933450">
              <a:defRPr sz="1300">
                <a:latin typeface="Tahoma" pitchFamily="34" charset="0"/>
                <a:ea typeface="HGP創英角ﾎﾟｯﾌﾟ体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84625" y="9691688"/>
            <a:ext cx="3128963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27" tIns="46665" rIns="93327" bIns="46665" numCol="1" anchor="b" anchorCtr="0" compatLnSpc="1">
            <a:prstTxWarp prst="textNoShape">
              <a:avLst/>
            </a:prstTxWarp>
          </a:bodyPr>
          <a:lstStyle>
            <a:lvl1pPr defTabSz="933450">
              <a:defRPr sz="1300">
                <a:latin typeface="Tahoma" pitchFamily="34" charset="0"/>
                <a:ea typeface="HGP創英角ﾎﾟｯﾌﾟ体" pitchFamily="50" charset="-128"/>
              </a:defRPr>
            </a:lvl1pPr>
          </a:lstStyle>
          <a:p>
            <a:fld id="{2EFC3558-0152-42DE-9D77-48D97895D8B9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289891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3558-0152-42DE-9D77-48D97895D8B9}" type="slidenum">
              <a:rPr lang="ja-JP" altLang="en-US" smtClean="0"/>
              <a:pPr/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28388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C3558-0152-42DE-9D77-48D97895D8B9}" type="slidenum">
              <a:rPr lang="ja-JP" altLang="en-US" smtClean="0"/>
              <a:pPr/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29085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3947" name="Group 11"/>
          <p:cNvGrpSpPr>
            <a:grpSpLocks/>
          </p:cNvGrpSpPr>
          <p:nvPr/>
        </p:nvGrpSpPr>
        <p:grpSpPr bwMode="auto">
          <a:xfrm>
            <a:off x="395288" y="1700213"/>
            <a:ext cx="8642350" cy="1439862"/>
            <a:chOff x="158" y="164"/>
            <a:chExt cx="5444" cy="272"/>
          </a:xfrm>
        </p:grpSpPr>
        <p:sp>
          <p:nvSpPr>
            <p:cNvPr id="423948" name="Rectangle 12"/>
            <p:cNvSpPr>
              <a:spLocks noChangeArrowheads="1"/>
            </p:cNvSpPr>
            <p:nvPr userDrawn="1"/>
          </p:nvSpPr>
          <p:spPr bwMode="auto">
            <a:xfrm>
              <a:off x="1973" y="164"/>
              <a:ext cx="3629" cy="272"/>
            </a:xfrm>
            <a:prstGeom prst="rect">
              <a:avLst/>
            </a:prstGeom>
            <a:gradFill rotWithShape="1">
              <a:gsLst>
                <a:gs pos="0">
                  <a:srgbClr val="66CCFF"/>
                </a:gs>
                <a:gs pos="100000">
                  <a:srgbClr val="66CCFF">
                    <a:gamma/>
                    <a:tint val="0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3949" name="Rectangle 13"/>
            <p:cNvSpPr>
              <a:spLocks noChangeArrowheads="1"/>
            </p:cNvSpPr>
            <p:nvPr userDrawn="1"/>
          </p:nvSpPr>
          <p:spPr bwMode="auto">
            <a:xfrm>
              <a:off x="158" y="164"/>
              <a:ext cx="1815" cy="272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23938" name="Group 2"/>
          <p:cNvGrpSpPr>
            <a:grpSpLocks/>
          </p:cNvGrpSpPr>
          <p:nvPr/>
        </p:nvGrpSpPr>
        <p:grpSpPr bwMode="auto">
          <a:xfrm>
            <a:off x="395288" y="1700213"/>
            <a:ext cx="8642350" cy="1439862"/>
            <a:chOff x="158" y="164"/>
            <a:chExt cx="5444" cy="272"/>
          </a:xfrm>
        </p:grpSpPr>
        <p:sp>
          <p:nvSpPr>
            <p:cNvPr id="423939" name="Rectangle 3"/>
            <p:cNvSpPr>
              <a:spLocks noChangeArrowheads="1"/>
            </p:cNvSpPr>
            <p:nvPr userDrawn="1"/>
          </p:nvSpPr>
          <p:spPr bwMode="auto">
            <a:xfrm>
              <a:off x="1973" y="164"/>
              <a:ext cx="3629" cy="272"/>
            </a:xfrm>
            <a:prstGeom prst="rect">
              <a:avLst/>
            </a:prstGeom>
            <a:gradFill rotWithShape="1">
              <a:gsLst>
                <a:gs pos="0">
                  <a:srgbClr val="66CCFF"/>
                </a:gs>
                <a:gs pos="100000">
                  <a:srgbClr val="66CCFF">
                    <a:gamma/>
                    <a:tint val="0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3940" name="Rectangle 4"/>
            <p:cNvSpPr>
              <a:spLocks noChangeArrowheads="1"/>
            </p:cNvSpPr>
            <p:nvPr userDrawn="1"/>
          </p:nvSpPr>
          <p:spPr bwMode="auto">
            <a:xfrm>
              <a:off x="158" y="164"/>
              <a:ext cx="1815" cy="272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2394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692275" y="1676400"/>
            <a:ext cx="7070725" cy="1462088"/>
          </a:xfrm>
        </p:spPr>
        <p:txBody>
          <a:bodyPr anchor="ctr"/>
          <a:lstStyle>
            <a:lvl1pPr algn="ctr">
              <a:defRPr/>
            </a:lvl1pPr>
          </a:lstStyle>
          <a:p>
            <a:pPr lvl="0"/>
            <a:r>
              <a:rPr lang="ja-JP" altLang="en-US" noProof="0" smtClean="0"/>
              <a:t>マスタ タイトルの書式設定</a:t>
            </a:r>
          </a:p>
        </p:txBody>
      </p:sp>
      <p:sp>
        <p:nvSpPr>
          <p:cNvPr id="42394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027238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ja-JP" altLang="en-US" noProof="0" smtClean="0"/>
              <a:t>マスタ サブタイトルの書式設定</a:t>
            </a:r>
          </a:p>
        </p:txBody>
      </p:sp>
      <p:sp>
        <p:nvSpPr>
          <p:cNvPr id="423943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423944" name="Rectangle 8"/>
          <p:cNvSpPr>
            <a:spLocks noGrp="1" noChangeArrowheads="1"/>
          </p:cNvSpPr>
          <p:nvPr>
            <p:ph type="ftr" sz="quarter" idx="3"/>
          </p:nvPr>
        </p:nvSpPr>
        <p:spPr>
          <a:xfrm>
            <a:off x="34925" y="6427788"/>
            <a:ext cx="2895600" cy="457200"/>
          </a:xfrm>
        </p:spPr>
        <p:txBody>
          <a:bodyPr wrap="square" tIns="45720" anchor="b"/>
          <a:lstStyle>
            <a:lvl1pPr algn="l">
              <a:defRPr>
                <a:solidFill>
                  <a:schemeClr val="bg2"/>
                </a:solidFill>
              </a:defRPr>
            </a:lvl1pPr>
          </a:lstStyle>
          <a:p>
            <a:r>
              <a:rPr lang="en-US" altLang="ja-JP" smtClean="0"/>
              <a:t>Massively Parallel Comp. Arch. © 2017  H. Nakashima</a:t>
            </a:r>
            <a:endParaRPr lang="en-US" altLang="ja-JP"/>
          </a:p>
        </p:txBody>
      </p:sp>
      <p:sp>
        <p:nvSpPr>
          <p:cNvPr id="423945" name="Rectangle 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9B44135-0470-4D9C-B357-2EA99C9F6C95}" type="slidenum">
              <a:rPr lang="ja-JP" altLang="en-US"/>
              <a:pPr/>
              <a:t>‹#›</a:t>
            </a:fld>
            <a:endParaRPr lang="en-US" altLang="ja-JP"/>
          </a:p>
        </p:txBody>
      </p:sp>
      <p:pic>
        <p:nvPicPr>
          <p:cNvPr id="423946" name="Picture 10" descr="accms_symbo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709738"/>
            <a:ext cx="1181100" cy="1423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3950" name="Picture 14" descr="accms_symbo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709738"/>
            <a:ext cx="1181100" cy="1423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94A19D1-B971-4915-89C8-358CF389EA04}" type="slidenum">
              <a:rPr lang="ja-JP" altLang="en-US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Massively Parallel Comp. Arch. © 2017  H. Nakashima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61820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88163" y="117475"/>
            <a:ext cx="2066925" cy="633571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4213" y="117475"/>
            <a:ext cx="6051550" cy="633571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7CD3E20-EC79-4244-A149-5AED0746C21F}" type="slidenum">
              <a:rPr lang="ja-JP" altLang="en-US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Massively Parallel Comp. Arch. © 2017  H. Nakashima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56649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78D39CF-D1F6-45FD-8D45-5C082B1B868E}" type="slidenum">
              <a:rPr lang="ja-JP" altLang="en-US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Massively Parallel Comp. Arch. © 2017  H. Nakashima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4674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7310C88-CDF1-4CCC-A123-21C2162C0314}" type="slidenum">
              <a:rPr lang="ja-JP" altLang="en-US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Massively Parallel Comp. Arch. © 2017  H. Nakashima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995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4213" y="1052513"/>
            <a:ext cx="4059237" cy="5400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895850" y="1052513"/>
            <a:ext cx="4059238" cy="5400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951F17-CE0E-4F3C-A219-CCEC9EBE64DF}" type="slidenum">
              <a:rPr lang="ja-JP" altLang="en-US"/>
              <a:pPr/>
              <a:t>‹#›</a:t>
            </a:fld>
            <a:endParaRPr lang="en-US" altLang="ja-JP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Massively Parallel Comp. Arch. © 2017  H. Nakashima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64174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EA9EC0-C54B-4D8A-887D-C124E5BB4109}" type="slidenum">
              <a:rPr lang="ja-JP" altLang="en-US"/>
              <a:pPr/>
              <a:t>‹#›</a:t>
            </a:fld>
            <a:endParaRPr lang="en-US" altLang="ja-JP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Massively Parallel Comp. Arch. © 2017  H. Nakashima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10654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3757A94-23E8-4D79-AE1B-F5F4B25FE4C0}" type="slidenum">
              <a:rPr lang="ja-JP" altLang="en-US"/>
              <a:pPr/>
              <a:t>‹#›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Massively Parallel Comp. Arch. © 2017  H. Nakashima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24214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8E9010E-7817-439E-A029-1C11C0FEAD84}" type="slidenum">
              <a:rPr lang="ja-JP" altLang="en-US"/>
              <a:pPr/>
              <a:t>‹#›</a:t>
            </a:fld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Massively Parallel Comp. Arch. © 2017  H. Nakashima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35351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A641680-0733-4ACE-9132-6D242C6E43C8}" type="slidenum">
              <a:rPr lang="ja-JP" altLang="en-US"/>
              <a:pPr/>
              <a:t>‹#›</a:t>
            </a:fld>
            <a:endParaRPr lang="en-US" altLang="ja-JP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Massively Parallel Comp. Arch. © 2017  H. Nakashima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95107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71021AB-23B0-4C21-8C54-5A37E4F0B844}" type="slidenum">
              <a:rPr lang="ja-JP" altLang="en-US"/>
              <a:pPr/>
              <a:t>‹#›</a:t>
            </a:fld>
            <a:endParaRPr lang="en-US" altLang="ja-JP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Massively Parallel Comp. Arch. © 2017  H. Nakashima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06659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2914" name="Group 2"/>
          <p:cNvGrpSpPr>
            <a:grpSpLocks/>
          </p:cNvGrpSpPr>
          <p:nvPr/>
        </p:nvGrpSpPr>
        <p:grpSpPr bwMode="auto">
          <a:xfrm>
            <a:off x="395288" y="115888"/>
            <a:ext cx="8642350" cy="865187"/>
            <a:chOff x="158" y="164"/>
            <a:chExt cx="5444" cy="272"/>
          </a:xfrm>
        </p:grpSpPr>
        <p:sp>
          <p:nvSpPr>
            <p:cNvPr id="422915" name="Rectangle 3"/>
            <p:cNvSpPr>
              <a:spLocks noChangeArrowheads="1"/>
            </p:cNvSpPr>
            <p:nvPr userDrawn="1"/>
          </p:nvSpPr>
          <p:spPr bwMode="auto">
            <a:xfrm>
              <a:off x="1973" y="164"/>
              <a:ext cx="3629" cy="272"/>
            </a:xfrm>
            <a:prstGeom prst="rect">
              <a:avLst/>
            </a:prstGeom>
            <a:gradFill rotWithShape="1">
              <a:gsLst>
                <a:gs pos="0">
                  <a:srgbClr val="66CCFF"/>
                </a:gs>
                <a:gs pos="100000">
                  <a:srgbClr val="66CCFF">
                    <a:gamma/>
                    <a:tint val="0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2916" name="Rectangle 4"/>
            <p:cNvSpPr>
              <a:spLocks noChangeArrowheads="1"/>
            </p:cNvSpPr>
            <p:nvPr userDrawn="1"/>
          </p:nvSpPr>
          <p:spPr bwMode="auto">
            <a:xfrm>
              <a:off x="158" y="164"/>
              <a:ext cx="1815" cy="272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229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117475"/>
            <a:ext cx="7777162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42291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513"/>
            <a:ext cx="8270875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229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Tahoma" pitchFamily="34" charset="0"/>
                <a:ea typeface="ＭＳ Ｐゴシック" charset="-128"/>
              </a:defRPr>
            </a:lvl1pPr>
          </a:lstStyle>
          <a:p>
            <a:endParaRPr lang="en-US" altLang="ja-JP"/>
          </a:p>
        </p:txBody>
      </p:sp>
      <p:sp>
        <p:nvSpPr>
          <p:cNvPr id="4229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Tahoma" pitchFamily="34" charset="0"/>
                <a:ea typeface="ＭＳ Ｐゴシック" charset="-128"/>
              </a:defRPr>
            </a:lvl1pPr>
          </a:lstStyle>
          <a:p>
            <a:fld id="{5A5B8CBD-1DAA-4D27-B2F4-9B52F2968FD7}" type="slidenum">
              <a:rPr lang="ja-JP" altLang="en-US"/>
              <a:pPr/>
              <a:t>‹#›</a:t>
            </a:fld>
            <a:endParaRPr lang="en-US" altLang="ja-JP"/>
          </a:p>
        </p:txBody>
      </p:sp>
      <p:pic>
        <p:nvPicPr>
          <p:cNvPr id="422922" name="Picture 10" descr="accms_symbol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38" y="152400"/>
            <a:ext cx="644525" cy="79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2923" name="Group 11"/>
          <p:cNvGrpSpPr>
            <a:grpSpLocks/>
          </p:cNvGrpSpPr>
          <p:nvPr/>
        </p:nvGrpSpPr>
        <p:grpSpPr bwMode="auto">
          <a:xfrm>
            <a:off x="395288" y="115888"/>
            <a:ext cx="8642350" cy="865187"/>
            <a:chOff x="158" y="164"/>
            <a:chExt cx="5444" cy="272"/>
          </a:xfrm>
        </p:grpSpPr>
        <p:sp>
          <p:nvSpPr>
            <p:cNvPr id="422924" name="Rectangle 12"/>
            <p:cNvSpPr>
              <a:spLocks noChangeArrowheads="1"/>
            </p:cNvSpPr>
            <p:nvPr userDrawn="1"/>
          </p:nvSpPr>
          <p:spPr bwMode="auto">
            <a:xfrm>
              <a:off x="1973" y="164"/>
              <a:ext cx="3629" cy="272"/>
            </a:xfrm>
            <a:prstGeom prst="rect">
              <a:avLst/>
            </a:prstGeom>
            <a:gradFill rotWithShape="1">
              <a:gsLst>
                <a:gs pos="0">
                  <a:srgbClr val="66CCFF"/>
                </a:gs>
                <a:gs pos="100000">
                  <a:srgbClr val="66CCFF">
                    <a:gamma/>
                    <a:tint val="0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2925" name="Rectangle 13"/>
            <p:cNvSpPr>
              <a:spLocks noChangeArrowheads="1"/>
            </p:cNvSpPr>
            <p:nvPr userDrawn="1"/>
          </p:nvSpPr>
          <p:spPr bwMode="auto">
            <a:xfrm>
              <a:off x="158" y="164"/>
              <a:ext cx="1815" cy="272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pic>
        <p:nvPicPr>
          <p:cNvPr id="422926" name="Picture 14" descr="accms_symbol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38" y="152400"/>
            <a:ext cx="644525" cy="79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29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9925" y="115888"/>
            <a:ext cx="20177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Tahoma" pitchFamily="34" charset="0"/>
                <a:ea typeface="ＭＳ Ｐゴシック" charset="-128"/>
              </a:defRPr>
            </a:lvl1pPr>
          </a:lstStyle>
          <a:p>
            <a:r>
              <a:rPr lang="en-US" altLang="ja-JP" smtClean="0"/>
              <a:t>Massively Parallel Comp. Arch. © 2017  H. Nakashima</a:t>
            </a:r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SzPct val="60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A50021"/>
        </a:buClr>
        <a:buSzPct val="55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996600"/>
        </a:buClr>
        <a:buSzPct val="55000"/>
        <a:buFont typeface="Wingdings" pitchFamily="2" charset="2"/>
        <a:buChar char="n"/>
        <a:defRPr kumimoji="1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547580" y="1988800"/>
            <a:ext cx="4608640" cy="4176580"/>
          </a:xfrm>
          <a:prstGeom prst="rect">
            <a:avLst/>
          </a:prstGeom>
          <a:solidFill>
            <a:schemeClr val="bg2">
              <a:lumMod val="10000"/>
              <a:lumOff val="90000"/>
            </a:schemeClr>
          </a:solidFill>
          <a:ln w="19050">
            <a:solidFill>
              <a:schemeClr val="bg2">
                <a:lumMod val="10000"/>
                <a:lumOff val="9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692042" y="2132820"/>
            <a:ext cx="4320158" cy="388865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8" name="Line 9"/>
          <p:cNvSpPr>
            <a:spLocks noChangeShapeType="1"/>
          </p:cNvSpPr>
          <p:nvPr/>
        </p:nvSpPr>
        <p:spPr bwMode="auto">
          <a:xfrm rot="-5400000" flipH="1">
            <a:off x="3995867" y="260507"/>
            <a:ext cx="106" cy="4608639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Q1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smtClean="0"/>
              <a:t>Massively Parallel Comp. Arch. © 2017  H. Nakashima</a:t>
            </a:r>
            <a:endParaRPr lang="en-US" altLang="ja-JP"/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>
            <a:off x="2843761" y="1412720"/>
            <a:ext cx="0" cy="4608641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3995920" y="1412720"/>
            <a:ext cx="0" cy="4608641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 rot="-5400000">
            <a:off x="3996144" y="1412941"/>
            <a:ext cx="0" cy="4608197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 rot="-5400000" flipH="1">
            <a:off x="3996143" y="2565104"/>
            <a:ext cx="0" cy="4608198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692042" y="4869472"/>
            <a:ext cx="1151718" cy="1152000"/>
          </a:xfrm>
          <a:prstGeom prst="rect">
            <a:avLst/>
          </a:prstGeom>
          <a:solidFill>
            <a:srgbClr val="FFCCFF"/>
          </a:solidFill>
          <a:ln w="2857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692042" y="5013472"/>
            <a:ext cx="1008000" cy="1008000"/>
          </a:xfrm>
          <a:prstGeom prst="rect">
            <a:avLst/>
          </a:prstGeom>
          <a:solidFill>
            <a:srgbClr val="66FFFF"/>
          </a:solidFill>
          <a:ln w="1905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692042" y="5157472"/>
            <a:ext cx="864000" cy="864000"/>
          </a:xfrm>
          <a:prstGeom prst="rect">
            <a:avLst/>
          </a:prstGeom>
          <a:solidFill>
            <a:srgbClr val="FFFF99"/>
          </a:solidFill>
          <a:ln w="1905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692042" y="5301472"/>
            <a:ext cx="720000" cy="720000"/>
          </a:xfrm>
          <a:prstGeom prst="rect">
            <a:avLst/>
          </a:prstGeom>
          <a:solidFill>
            <a:srgbClr val="99FF66"/>
          </a:solidFill>
          <a:ln w="1905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5148080" y="4869430"/>
            <a:ext cx="864120" cy="1152000"/>
          </a:xfrm>
          <a:prstGeom prst="rect">
            <a:avLst/>
          </a:prstGeom>
          <a:solidFill>
            <a:srgbClr val="FFCCFF"/>
          </a:solidFill>
          <a:ln w="1905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2843760" y="2565040"/>
            <a:ext cx="1152000" cy="1152000"/>
          </a:xfrm>
          <a:prstGeom prst="rect">
            <a:avLst/>
          </a:prstGeom>
          <a:solidFill>
            <a:srgbClr val="FFCCFF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2699740" y="2709061"/>
            <a:ext cx="1152000" cy="1152000"/>
          </a:xfrm>
          <a:prstGeom prst="rect">
            <a:avLst/>
          </a:prstGeom>
          <a:solidFill>
            <a:srgbClr val="66FFFF"/>
          </a:solidFill>
          <a:ln w="2857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2555720" y="2853081"/>
            <a:ext cx="1152000" cy="1152000"/>
          </a:xfrm>
          <a:prstGeom prst="rect">
            <a:avLst/>
          </a:prstGeom>
          <a:solidFill>
            <a:srgbClr val="FFFF99"/>
          </a:solidFill>
          <a:ln w="28575">
            <a:solidFill>
              <a:srgbClr val="A5002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2411700" y="2997100"/>
            <a:ext cx="1152000" cy="1152000"/>
          </a:xfrm>
          <a:prstGeom prst="rect">
            <a:avLst/>
          </a:prstGeom>
          <a:solidFill>
            <a:srgbClr val="99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tt</a:t>
            </a:r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=3</a:t>
            </a:r>
          </a:p>
          <a:p>
            <a:pPr algn="ctr"/>
            <a:endParaRPr lang="en-US" altLang="ja-JP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altLang="ja-JP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1691600" y="2132820"/>
            <a:ext cx="1152160" cy="432060"/>
          </a:xfrm>
          <a:prstGeom prst="rect">
            <a:avLst/>
          </a:prstGeom>
          <a:solidFill>
            <a:srgbClr val="FFCCFF"/>
          </a:solidFill>
          <a:ln w="1905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0" name="角丸四角形吹き出し 69"/>
          <p:cNvSpPr/>
          <p:nvPr/>
        </p:nvSpPr>
        <p:spPr bwMode="auto">
          <a:xfrm>
            <a:off x="3203810" y="4293120"/>
            <a:ext cx="556852" cy="386904"/>
          </a:xfrm>
          <a:prstGeom prst="wedgeRoundRectCallout">
            <a:avLst>
              <a:gd name="adj1" fmla="val -85517"/>
              <a:gd name="adj2" fmla="val 62763"/>
              <a:gd name="adj3" fmla="val 16667"/>
            </a:avLst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1" lang="en-US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1" lang="en-US" altLang="ja-JP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x,y</a:t>
            </a:r>
            <a:r>
              <a:rPr kumimoji="1" lang="en-US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Rectangle 42"/>
          <p:cNvSpPr>
            <a:spLocks noChangeArrowheads="1"/>
          </p:cNvSpPr>
          <p:nvPr/>
        </p:nvSpPr>
        <p:spPr bwMode="auto">
          <a:xfrm>
            <a:off x="2843760" y="4725180"/>
            <a:ext cx="144020" cy="144020"/>
          </a:xfrm>
          <a:prstGeom prst="rect">
            <a:avLst/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" name="Rectangle 42"/>
          <p:cNvSpPr>
            <a:spLocks noChangeArrowheads="1"/>
          </p:cNvSpPr>
          <p:nvPr/>
        </p:nvSpPr>
        <p:spPr bwMode="auto">
          <a:xfrm>
            <a:off x="2411700" y="4005080"/>
            <a:ext cx="144020" cy="144020"/>
          </a:xfrm>
          <a:prstGeom prst="rect">
            <a:avLst/>
          </a:prstGeom>
          <a:solidFill>
            <a:srgbClr val="0066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4" name="角丸四角形吹き出し 73"/>
          <p:cNvSpPr/>
          <p:nvPr/>
        </p:nvSpPr>
        <p:spPr bwMode="auto">
          <a:xfrm>
            <a:off x="3835887" y="2204830"/>
            <a:ext cx="808123" cy="386904"/>
          </a:xfrm>
          <a:prstGeom prst="wedgeRoundRectCallout">
            <a:avLst>
              <a:gd name="adj1" fmla="val -58149"/>
              <a:gd name="adj2" fmla="val 115282"/>
              <a:gd name="adj3" fmla="val 16667"/>
            </a:avLst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1" lang="en-US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x1</a:t>
            </a:r>
            <a:r>
              <a:rPr kumimoji="1" lang="en-US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,y1)</a:t>
            </a: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Rectangle 42"/>
          <p:cNvSpPr>
            <a:spLocks noChangeArrowheads="1"/>
          </p:cNvSpPr>
          <p:nvPr/>
        </p:nvSpPr>
        <p:spPr bwMode="auto">
          <a:xfrm>
            <a:off x="3563860" y="2852920"/>
            <a:ext cx="144020" cy="144020"/>
          </a:xfrm>
          <a:prstGeom prst="rect">
            <a:avLst/>
          </a:prstGeom>
          <a:solidFill>
            <a:srgbClr val="0066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6" name="角丸四角形吹き出し 75"/>
          <p:cNvSpPr/>
          <p:nvPr/>
        </p:nvSpPr>
        <p:spPr bwMode="auto">
          <a:xfrm>
            <a:off x="2681011" y="3573020"/>
            <a:ext cx="808122" cy="386904"/>
          </a:xfrm>
          <a:prstGeom prst="wedgeRoundRectCallout">
            <a:avLst>
              <a:gd name="adj1" fmla="val -58149"/>
              <a:gd name="adj2" fmla="val 79175"/>
              <a:gd name="adj3" fmla="val 16667"/>
            </a:avLst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1" lang="en-US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x0</a:t>
            </a:r>
            <a:r>
              <a:rPr kumimoji="1" lang="en-US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,y0)</a:t>
            </a: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9" name="直線矢印コネクタ 78"/>
          <p:cNvCxnSpPr/>
          <p:nvPr/>
        </p:nvCxnSpPr>
        <p:spPr bwMode="auto">
          <a:xfrm>
            <a:off x="2843760" y="5059972"/>
            <a:ext cx="1152160" cy="25258"/>
          </a:xfrm>
          <a:prstGeom prst="straightConnector1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miter lim="800000"/>
            <a:headEnd type="triangle" w="lg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7" name="正方形/長方形 76"/>
          <p:cNvSpPr/>
          <p:nvPr/>
        </p:nvSpPr>
        <p:spPr bwMode="auto">
          <a:xfrm>
            <a:off x="3173619" y="4936862"/>
            <a:ext cx="492443" cy="246221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HGP創英角ｺﾞｼｯｸUB" pitchFamily="50" charset="-128"/>
              </a:rPr>
              <a:t>TX</a:t>
            </a:r>
            <a:endParaRPr kumimoji="1" lang="ja-JP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ea typeface="HGP創英角ｺﾞｼｯｸUB" pitchFamily="50" charset="-128"/>
            </a:endParaRPr>
          </a:p>
        </p:txBody>
      </p:sp>
      <p:cxnSp>
        <p:nvCxnSpPr>
          <p:cNvPr id="80" name="直線矢印コネクタ 79"/>
          <p:cNvCxnSpPr/>
          <p:nvPr/>
        </p:nvCxnSpPr>
        <p:spPr bwMode="auto">
          <a:xfrm rot="16200000">
            <a:off x="3594131" y="4293201"/>
            <a:ext cx="1152000" cy="0"/>
          </a:xfrm>
          <a:prstGeom prst="straightConnector1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miter lim="800000"/>
            <a:headEnd type="triangle" w="lg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1" name="正方形/長方形 80"/>
          <p:cNvSpPr/>
          <p:nvPr/>
        </p:nvSpPr>
        <p:spPr bwMode="auto">
          <a:xfrm rot="16200000">
            <a:off x="3944819" y="4170090"/>
            <a:ext cx="492443" cy="246221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HGP創英角ｺﾞｼｯｸUB" pitchFamily="50" charset="-128"/>
              </a:rPr>
              <a:t>TY</a:t>
            </a:r>
            <a:endParaRPr kumimoji="1" lang="ja-JP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ea typeface="HGP創英角ｺﾞｼｯｸUB" pitchFamily="50" charset="-128"/>
            </a:endParaRPr>
          </a:p>
        </p:txBody>
      </p:sp>
      <p:cxnSp>
        <p:nvCxnSpPr>
          <p:cNvPr id="82" name="直線矢印コネクタ 81"/>
          <p:cNvCxnSpPr/>
          <p:nvPr/>
        </p:nvCxnSpPr>
        <p:spPr bwMode="auto">
          <a:xfrm>
            <a:off x="1691600" y="6659729"/>
            <a:ext cx="4392610" cy="9721"/>
          </a:xfrm>
          <a:prstGeom prst="straightConnector1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miter lim="800000"/>
            <a:headEnd type="triangle" w="lg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3" name="正方形/長方形 82"/>
          <p:cNvSpPr/>
          <p:nvPr/>
        </p:nvSpPr>
        <p:spPr bwMode="auto">
          <a:xfrm>
            <a:off x="3629661" y="6525430"/>
            <a:ext cx="516488" cy="246221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HGP創英角ｺﾞｼｯｸUB" pitchFamily="50" charset="-128"/>
              </a:rPr>
              <a:t>NX</a:t>
            </a:r>
            <a:endParaRPr kumimoji="1" lang="ja-JP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ea typeface="HGP創英角ｺﾞｼｯｸUB" pitchFamily="50" charset="-128"/>
            </a:endParaRPr>
          </a:p>
        </p:txBody>
      </p:sp>
      <p:cxnSp>
        <p:nvCxnSpPr>
          <p:cNvPr id="88" name="直線矢印コネクタ 87"/>
          <p:cNvCxnSpPr/>
          <p:nvPr/>
        </p:nvCxnSpPr>
        <p:spPr bwMode="auto">
          <a:xfrm flipV="1">
            <a:off x="1115520" y="1988800"/>
            <a:ext cx="0" cy="4032560"/>
          </a:xfrm>
          <a:prstGeom prst="straightConnector1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miter lim="800000"/>
            <a:headEnd type="triangle" w="lg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9" name="正方形/長方形 88"/>
          <p:cNvSpPr/>
          <p:nvPr/>
        </p:nvSpPr>
        <p:spPr bwMode="auto">
          <a:xfrm rot="16200000">
            <a:off x="836367" y="3881970"/>
            <a:ext cx="516488" cy="246221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HGP創英角ｺﾞｼｯｸUB" pitchFamily="50" charset="-128"/>
              </a:rPr>
              <a:t>NY</a:t>
            </a:r>
            <a:endParaRPr kumimoji="1" lang="ja-JP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ea typeface="HGP創英角ｺﾞｼｯｸUB" pitchFamily="50" charset="-128"/>
            </a:endParaRPr>
          </a:p>
        </p:txBody>
      </p:sp>
      <p:sp>
        <p:nvSpPr>
          <p:cNvPr id="37" name="Rectangle 10"/>
          <p:cNvSpPr>
            <a:spLocks noChangeArrowheads="1"/>
          </p:cNvSpPr>
          <p:nvPr/>
        </p:nvSpPr>
        <p:spPr bwMode="auto">
          <a:xfrm>
            <a:off x="1547580" y="5021831"/>
            <a:ext cx="1152000" cy="1152000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" name="Rectangle 10"/>
          <p:cNvSpPr>
            <a:spLocks noChangeArrowheads="1"/>
          </p:cNvSpPr>
          <p:nvPr/>
        </p:nvSpPr>
        <p:spPr bwMode="auto">
          <a:xfrm>
            <a:off x="1692042" y="4869432"/>
            <a:ext cx="1152000" cy="1152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9" name="Rectangle 10"/>
          <p:cNvSpPr>
            <a:spLocks noChangeArrowheads="1"/>
          </p:cNvSpPr>
          <p:nvPr/>
        </p:nvSpPr>
        <p:spPr bwMode="auto">
          <a:xfrm>
            <a:off x="1403560" y="5174231"/>
            <a:ext cx="1152000" cy="1152000"/>
          </a:xfrm>
          <a:prstGeom prst="rect">
            <a:avLst/>
          </a:prstGeom>
          <a:noFill/>
          <a:ln w="28575">
            <a:solidFill>
              <a:srgbClr val="9966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0" name="Rectangle 10"/>
          <p:cNvSpPr>
            <a:spLocks noChangeArrowheads="1"/>
          </p:cNvSpPr>
          <p:nvPr/>
        </p:nvSpPr>
        <p:spPr bwMode="auto">
          <a:xfrm>
            <a:off x="1259540" y="5326631"/>
            <a:ext cx="1152000" cy="1152000"/>
          </a:xfrm>
          <a:prstGeom prst="rect">
            <a:avLst/>
          </a:prstGeom>
          <a:noFill/>
          <a:ln w="28575">
            <a:solidFill>
              <a:srgbClr val="0066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9" name="Line 7"/>
          <p:cNvSpPr>
            <a:spLocks noChangeShapeType="1"/>
          </p:cNvSpPr>
          <p:nvPr/>
        </p:nvSpPr>
        <p:spPr bwMode="auto">
          <a:xfrm>
            <a:off x="5148081" y="1412720"/>
            <a:ext cx="0" cy="4608641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44" name="Line 7"/>
          <p:cNvSpPr>
            <a:spLocks noChangeShapeType="1"/>
          </p:cNvSpPr>
          <p:nvPr/>
        </p:nvSpPr>
        <p:spPr bwMode="auto">
          <a:xfrm>
            <a:off x="6300240" y="1412720"/>
            <a:ext cx="0" cy="4608641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47" name="Line 8"/>
          <p:cNvSpPr>
            <a:spLocks noChangeShapeType="1"/>
          </p:cNvSpPr>
          <p:nvPr/>
        </p:nvSpPr>
        <p:spPr bwMode="auto">
          <a:xfrm rot="-5400000">
            <a:off x="3995922" y="-891601"/>
            <a:ext cx="0" cy="4608641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48" name="Line 6"/>
          <p:cNvSpPr>
            <a:spLocks noChangeShapeType="1"/>
          </p:cNvSpPr>
          <p:nvPr/>
        </p:nvSpPr>
        <p:spPr bwMode="auto">
          <a:xfrm>
            <a:off x="1691600" y="1412721"/>
            <a:ext cx="0" cy="57608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49" name="Line 9"/>
          <p:cNvSpPr>
            <a:spLocks noChangeShapeType="1"/>
          </p:cNvSpPr>
          <p:nvPr/>
        </p:nvSpPr>
        <p:spPr bwMode="auto">
          <a:xfrm rot="-5400000" flipH="1">
            <a:off x="6155999" y="5877561"/>
            <a:ext cx="0" cy="287598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56" name="Rectangle 11"/>
          <p:cNvSpPr>
            <a:spLocks noChangeArrowheads="1"/>
          </p:cNvSpPr>
          <p:nvPr/>
        </p:nvSpPr>
        <p:spPr bwMode="auto">
          <a:xfrm>
            <a:off x="1691740" y="2132820"/>
            <a:ext cx="1008000" cy="576080"/>
          </a:xfrm>
          <a:prstGeom prst="rect">
            <a:avLst/>
          </a:prstGeom>
          <a:solidFill>
            <a:srgbClr val="66FFFF"/>
          </a:solidFill>
          <a:ln w="1905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7" name="Rectangle 12"/>
          <p:cNvSpPr>
            <a:spLocks noChangeArrowheads="1"/>
          </p:cNvSpPr>
          <p:nvPr/>
        </p:nvSpPr>
        <p:spPr bwMode="auto">
          <a:xfrm>
            <a:off x="1691740" y="2132820"/>
            <a:ext cx="864000" cy="720100"/>
          </a:xfrm>
          <a:prstGeom prst="rect">
            <a:avLst/>
          </a:prstGeom>
          <a:solidFill>
            <a:srgbClr val="FFFF99"/>
          </a:solidFill>
          <a:ln w="1905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" name="Rectangle 13"/>
          <p:cNvSpPr>
            <a:spLocks noChangeArrowheads="1"/>
          </p:cNvSpPr>
          <p:nvPr/>
        </p:nvSpPr>
        <p:spPr bwMode="auto">
          <a:xfrm>
            <a:off x="1691740" y="2132820"/>
            <a:ext cx="720000" cy="864120"/>
          </a:xfrm>
          <a:prstGeom prst="rect">
            <a:avLst/>
          </a:prstGeom>
          <a:solidFill>
            <a:srgbClr val="99FF66"/>
          </a:solidFill>
          <a:ln w="1905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2" name="Rectangle 10"/>
          <p:cNvSpPr>
            <a:spLocks noChangeArrowheads="1"/>
          </p:cNvSpPr>
          <p:nvPr/>
        </p:nvSpPr>
        <p:spPr bwMode="auto">
          <a:xfrm>
            <a:off x="1547580" y="1565119"/>
            <a:ext cx="1152000" cy="1152000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3" name="Rectangle 10"/>
          <p:cNvSpPr>
            <a:spLocks noChangeArrowheads="1"/>
          </p:cNvSpPr>
          <p:nvPr/>
        </p:nvSpPr>
        <p:spPr bwMode="auto">
          <a:xfrm>
            <a:off x="1692042" y="1412720"/>
            <a:ext cx="1152000" cy="1152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4" name="Rectangle 10"/>
          <p:cNvSpPr>
            <a:spLocks noChangeArrowheads="1"/>
          </p:cNvSpPr>
          <p:nvPr/>
        </p:nvSpPr>
        <p:spPr bwMode="auto">
          <a:xfrm>
            <a:off x="1403560" y="1717519"/>
            <a:ext cx="1152000" cy="1152000"/>
          </a:xfrm>
          <a:prstGeom prst="rect">
            <a:avLst/>
          </a:prstGeom>
          <a:noFill/>
          <a:ln w="28575">
            <a:solidFill>
              <a:srgbClr val="9966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5" name="Rectangle 10"/>
          <p:cNvSpPr>
            <a:spLocks noChangeArrowheads="1"/>
          </p:cNvSpPr>
          <p:nvPr/>
        </p:nvSpPr>
        <p:spPr bwMode="auto">
          <a:xfrm>
            <a:off x="1259540" y="1869919"/>
            <a:ext cx="1152000" cy="1152000"/>
          </a:xfrm>
          <a:prstGeom prst="rect">
            <a:avLst/>
          </a:prstGeom>
          <a:noFill/>
          <a:ln w="28575">
            <a:solidFill>
              <a:srgbClr val="0066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" name="Rectangle 12"/>
          <p:cNvSpPr>
            <a:spLocks noChangeArrowheads="1"/>
          </p:cNvSpPr>
          <p:nvPr/>
        </p:nvSpPr>
        <p:spPr bwMode="auto">
          <a:xfrm>
            <a:off x="4716020" y="2132820"/>
            <a:ext cx="1296180" cy="720100"/>
          </a:xfrm>
          <a:prstGeom prst="rect">
            <a:avLst/>
          </a:prstGeom>
          <a:solidFill>
            <a:srgbClr val="FFFF99"/>
          </a:solidFill>
          <a:ln w="1905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8" name="Rectangle 13"/>
          <p:cNvSpPr>
            <a:spLocks noChangeArrowheads="1"/>
          </p:cNvSpPr>
          <p:nvPr/>
        </p:nvSpPr>
        <p:spPr bwMode="auto">
          <a:xfrm>
            <a:off x="4716020" y="2132820"/>
            <a:ext cx="1152160" cy="864120"/>
          </a:xfrm>
          <a:prstGeom prst="rect">
            <a:avLst/>
          </a:prstGeom>
          <a:solidFill>
            <a:srgbClr val="99FF66"/>
          </a:solidFill>
          <a:ln w="1905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" name="Rectangle 10"/>
          <p:cNvSpPr>
            <a:spLocks noChangeArrowheads="1"/>
          </p:cNvSpPr>
          <p:nvPr/>
        </p:nvSpPr>
        <p:spPr bwMode="auto">
          <a:xfrm>
            <a:off x="6156220" y="1565119"/>
            <a:ext cx="1152000" cy="1152000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" name="Rectangle 10"/>
          <p:cNvSpPr>
            <a:spLocks noChangeArrowheads="1"/>
          </p:cNvSpPr>
          <p:nvPr/>
        </p:nvSpPr>
        <p:spPr bwMode="auto">
          <a:xfrm>
            <a:off x="6300682" y="1412720"/>
            <a:ext cx="1152000" cy="1152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" name="Rectangle 10"/>
          <p:cNvSpPr>
            <a:spLocks noChangeArrowheads="1"/>
          </p:cNvSpPr>
          <p:nvPr/>
        </p:nvSpPr>
        <p:spPr bwMode="auto">
          <a:xfrm>
            <a:off x="6012200" y="1717519"/>
            <a:ext cx="1152000" cy="1152000"/>
          </a:xfrm>
          <a:prstGeom prst="rect">
            <a:avLst/>
          </a:prstGeom>
          <a:noFill/>
          <a:ln w="28575">
            <a:solidFill>
              <a:srgbClr val="9966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" name="Rectangle 10"/>
          <p:cNvSpPr>
            <a:spLocks noChangeArrowheads="1"/>
          </p:cNvSpPr>
          <p:nvPr/>
        </p:nvSpPr>
        <p:spPr bwMode="auto">
          <a:xfrm>
            <a:off x="5868180" y="1869919"/>
            <a:ext cx="1152000" cy="1152000"/>
          </a:xfrm>
          <a:prstGeom prst="rect">
            <a:avLst/>
          </a:prstGeom>
          <a:noFill/>
          <a:ln w="28575">
            <a:solidFill>
              <a:srgbClr val="0066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9" name="Rectangle 10"/>
          <p:cNvSpPr>
            <a:spLocks noChangeArrowheads="1"/>
          </p:cNvSpPr>
          <p:nvPr/>
        </p:nvSpPr>
        <p:spPr bwMode="auto">
          <a:xfrm>
            <a:off x="5004060" y="1565119"/>
            <a:ext cx="1152000" cy="1152000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0" name="Rectangle 10"/>
          <p:cNvSpPr>
            <a:spLocks noChangeArrowheads="1"/>
          </p:cNvSpPr>
          <p:nvPr/>
        </p:nvSpPr>
        <p:spPr bwMode="auto">
          <a:xfrm>
            <a:off x="5148522" y="1412720"/>
            <a:ext cx="1152000" cy="1152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" name="Rectangle 10"/>
          <p:cNvSpPr>
            <a:spLocks noChangeArrowheads="1"/>
          </p:cNvSpPr>
          <p:nvPr/>
        </p:nvSpPr>
        <p:spPr bwMode="auto">
          <a:xfrm>
            <a:off x="4860040" y="1717519"/>
            <a:ext cx="1152000" cy="1152000"/>
          </a:xfrm>
          <a:prstGeom prst="rect">
            <a:avLst/>
          </a:prstGeom>
          <a:noFill/>
          <a:ln w="28575">
            <a:solidFill>
              <a:srgbClr val="9966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" name="Rectangle 10"/>
          <p:cNvSpPr>
            <a:spLocks noChangeArrowheads="1"/>
          </p:cNvSpPr>
          <p:nvPr/>
        </p:nvSpPr>
        <p:spPr bwMode="auto">
          <a:xfrm>
            <a:off x="4716020" y="1869919"/>
            <a:ext cx="1152000" cy="1152000"/>
          </a:xfrm>
          <a:prstGeom prst="rect">
            <a:avLst/>
          </a:prstGeom>
          <a:noFill/>
          <a:ln w="28575">
            <a:solidFill>
              <a:srgbClr val="0066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4" name="Rectangle 11"/>
          <p:cNvSpPr>
            <a:spLocks noChangeArrowheads="1"/>
          </p:cNvSpPr>
          <p:nvPr/>
        </p:nvSpPr>
        <p:spPr bwMode="auto">
          <a:xfrm>
            <a:off x="5004060" y="5013220"/>
            <a:ext cx="1008140" cy="1008000"/>
          </a:xfrm>
          <a:prstGeom prst="rect">
            <a:avLst/>
          </a:prstGeom>
          <a:solidFill>
            <a:srgbClr val="66FFFF"/>
          </a:solidFill>
          <a:ln w="1905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5" name="Rectangle 12"/>
          <p:cNvSpPr>
            <a:spLocks noChangeArrowheads="1"/>
          </p:cNvSpPr>
          <p:nvPr/>
        </p:nvSpPr>
        <p:spPr bwMode="auto">
          <a:xfrm>
            <a:off x="4860020" y="5157220"/>
            <a:ext cx="1152180" cy="864000"/>
          </a:xfrm>
          <a:prstGeom prst="rect">
            <a:avLst/>
          </a:prstGeom>
          <a:solidFill>
            <a:srgbClr val="FFFF99"/>
          </a:solidFill>
          <a:ln w="1905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" name="Rectangle 13"/>
          <p:cNvSpPr>
            <a:spLocks noChangeArrowheads="1"/>
          </p:cNvSpPr>
          <p:nvPr/>
        </p:nvSpPr>
        <p:spPr bwMode="auto">
          <a:xfrm>
            <a:off x="4716020" y="5301260"/>
            <a:ext cx="1152160" cy="720000"/>
          </a:xfrm>
          <a:prstGeom prst="rect">
            <a:avLst/>
          </a:prstGeom>
          <a:solidFill>
            <a:srgbClr val="99FF66"/>
          </a:solidFill>
          <a:ln w="1905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4" name="Rectangle 10"/>
          <p:cNvSpPr>
            <a:spLocks noChangeArrowheads="1"/>
          </p:cNvSpPr>
          <p:nvPr/>
        </p:nvSpPr>
        <p:spPr bwMode="auto">
          <a:xfrm>
            <a:off x="5004220" y="5021599"/>
            <a:ext cx="1152000" cy="1152000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5" name="Rectangle 10"/>
          <p:cNvSpPr>
            <a:spLocks noChangeArrowheads="1"/>
          </p:cNvSpPr>
          <p:nvPr/>
        </p:nvSpPr>
        <p:spPr bwMode="auto">
          <a:xfrm>
            <a:off x="5148240" y="4869200"/>
            <a:ext cx="1152000" cy="1152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6" name="Rectangle 10"/>
          <p:cNvSpPr>
            <a:spLocks noChangeArrowheads="1"/>
          </p:cNvSpPr>
          <p:nvPr/>
        </p:nvSpPr>
        <p:spPr bwMode="auto">
          <a:xfrm>
            <a:off x="4859758" y="5157240"/>
            <a:ext cx="1152000" cy="1152000"/>
          </a:xfrm>
          <a:prstGeom prst="rect">
            <a:avLst/>
          </a:prstGeom>
          <a:noFill/>
          <a:ln w="28575">
            <a:solidFill>
              <a:srgbClr val="9966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7" name="Rectangle 10"/>
          <p:cNvSpPr>
            <a:spLocks noChangeArrowheads="1"/>
          </p:cNvSpPr>
          <p:nvPr/>
        </p:nvSpPr>
        <p:spPr bwMode="auto">
          <a:xfrm>
            <a:off x="4716180" y="5301260"/>
            <a:ext cx="1152000" cy="1152000"/>
          </a:xfrm>
          <a:prstGeom prst="rect">
            <a:avLst/>
          </a:prstGeom>
          <a:noFill/>
          <a:ln w="28575">
            <a:solidFill>
              <a:srgbClr val="0066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0" name="Rectangle 10"/>
          <p:cNvSpPr>
            <a:spLocks noChangeArrowheads="1"/>
          </p:cNvSpPr>
          <p:nvPr/>
        </p:nvSpPr>
        <p:spPr bwMode="auto">
          <a:xfrm>
            <a:off x="6155938" y="5021599"/>
            <a:ext cx="1152000" cy="1152000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1" name="Rectangle 10"/>
          <p:cNvSpPr>
            <a:spLocks noChangeArrowheads="1"/>
          </p:cNvSpPr>
          <p:nvPr/>
        </p:nvSpPr>
        <p:spPr bwMode="auto">
          <a:xfrm>
            <a:off x="6300400" y="4869200"/>
            <a:ext cx="1152000" cy="1152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2" name="Rectangle 10"/>
          <p:cNvSpPr>
            <a:spLocks noChangeArrowheads="1"/>
          </p:cNvSpPr>
          <p:nvPr/>
        </p:nvSpPr>
        <p:spPr bwMode="auto">
          <a:xfrm>
            <a:off x="6011918" y="5157240"/>
            <a:ext cx="1152000" cy="1152000"/>
          </a:xfrm>
          <a:prstGeom prst="rect">
            <a:avLst/>
          </a:prstGeom>
          <a:noFill/>
          <a:ln w="28575">
            <a:solidFill>
              <a:srgbClr val="9966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3" name="Rectangle 10"/>
          <p:cNvSpPr>
            <a:spLocks noChangeArrowheads="1"/>
          </p:cNvSpPr>
          <p:nvPr/>
        </p:nvSpPr>
        <p:spPr bwMode="auto">
          <a:xfrm>
            <a:off x="5867898" y="5301260"/>
            <a:ext cx="1152000" cy="1152000"/>
          </a:xfrm>
          <a:prstGeom prst="rect">
            <a:avLst/>
          </a:prstGeom>
          <a:noFill/>
          <a:ln w="28575">
            <a:solidFill>
              <a:srgbClr val="0066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cxnSp>
        <p:nvCxnSpPr>
          <p:cNvPr id="97" name="直線矢印コネクタ 96"/>
          <p:cNvCxnSpPr/>
          <p:nvPr/>
        </p:nvCxnSpPr>
        <p:spPr bwMode="auto">
          <a:xfrm>
            <a:off x="6012200" y="4097999"/>
            <a:ext cx="576000" cy="0"/>
          </a:xfrm>
          <a:prstGeom prst="straightConnector1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miter lim="800000"/>
            <a:headEnd type="triangle" w="lg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8" name="正方形/長方形 97"/>
          <p:cNvSpPr/>
          <p:nvPr/>
        </p:nvSpPr>
        <p:spPr bwMode="auto">
          <a:xfrm>
            <a:off x="6228250" y="4221111"/>
            <a:ext cx="144000" cy="216030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HGP創英角ｺﾞｼｯｸUB" pitchFamily="50" charset="-128"/>
              </a:rPr>
              <a:t>TT</a:t>
            </a:r>
            <a:endParaRPr kumimoji="1" lang="ja-JP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ea typeface="HGP創英角ｺﾞｼｯｸUB" pitchFamily="50" charset="-128"/>
            </a:endParaRPr>
          </a:p>
        </p:txBody>
      </p:sp>
      <p:sp>
        <p:nvSpPr>
          <p:cNvPr id="99" name="正方形/長方形 98"/>
          <p:cNvSpPr/>
          <p:nvPr/>
        </p:nvSpPr>
        <p:spPr bwMode="auto">
          <a:xfrm>
            <a:off x="3347830" y="1700760"/>
            <a:ext cx="144000" cy="216030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HGP創英角ｺﾞｼｯｸUB" pitchFamily="50" charset="-128"/>
              </a:rPr>
              <a:t>TT</a:t>
            </a:r>
            <a:endParaRPr kumimoji="1" lang="ja-JP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ea typeface="HGP創英角ｺﾞｼｯｸUB" pitchFamily="50" charset="-128"/>
            </a:endParaRPr>
          </a:p>
        </p:txBody>
      </p:sp>
      <p:cxnSp>
        <p:nvCxnSpPr>
          <p:cNvPr id="100" name="直線矢印コネクタ 99"/>
          <p:cNvCxnSpPr/>
          <p:nvPr/>
        </p:nvCxnSpPr>
        <p:spPr bwMode="auto">
          <a:xfrm rot="16200000">
            <a:off x="2915810" y="1844660"/>
            <a:ext cx="576000" cy="0"/>
          </a:xfrm>
          <a:prstGeom prst="straightConnector1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miter lim="800000"/>
            <a:headEnd type="triangle" w="lg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196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Q2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smtClean="0"/>
              <a:t>Massively Parallel Comp. Arch. © 2017  H. Nakashima</a:t>
            </a:r>
            <a:endParaRPr lang="en-US" altLang="ja-JP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267680" y="1700760"/>
            <a:ext cx="4608640" cy="4176580"/>
          </a:xfrm>
          <a:prstGeom prst="rect">
            <a:avLst/>
          </a:prstGeom>
          <a:solidFill>
            <a:schemeClr val="bg2">
              <a:lumMod val="10000"/>
              <a:lumOff val="90000"/>
            </a:schemeClr>
          </a:solidFill>
          <a:ln w="19050">
            <a:solidFill>
              <a:schemeClr val="bg2">
                <a:lumMod val="10000"/>
                <a:lumOff val="9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412142" y="1844780"/>
            <a:ext cx="4320158" cy="388865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267680" y="1700760"/>
            <a:ext cx="4608640" cy="4320600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 bwMode="auto">
          <a:xfrm>
            <a:off x="2267680" y="6237390"/>
            <a:ext cx="4608640" cy="0"/>
          </a:xfrm>
          <a:prstGeom prst="straightConnector1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miter lim="800000"/>
            <a:headEnd type="triangle" w="lg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正方形/長方形 8"/>
          <p:cNvSpPr/>
          <p:nvPr/>
        </p:nvSpPr>
        <p:spPr bwMode="auto">
          <a:xfrm>
            <a:off x="4177501" y="6135189"/>
            <a:ext cx="788999" cy="246221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HGP創英角ｺﾞｼｯｸUB" pitchFamily="50" charset="-128"/>
              </a:rPr>
              <a:t>NX+2</a:t>
            </a:r>
            <a:endParaRPr kumimoji="1" lang="ja-JP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ea typeface="HGP創英角ｺﾞｼｯｸUB" pitchFamily="50" charset="-128"/>
            </a:endParaRPr>
          </a:p>
        </p:txBody>
      </p:sp>
      <p:cxnSp>
        <p:nvCxnSpPr>
          <p:cNvPr id="10" name="直線矢印コネクタ 9"/>
          <p:cNvCxnSpPr/>
          <p:nvPr/>
        </p:nvCxnSpPr>
        <p:spPr bwMode="auto">
          <a:xfrm flipV="1">
            <a:off x="2021458" y="1700760"/>
            <a:ext cx="0" cy="4320600"/>
          </a:xfrm>
          <a:prstGeom prst="straightConnector1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miter lim="800000"/>
            <a:headEnd type="triangle" w="lg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正方形/長方形 10"/>
          <p:cNvSpPr/>
          <p:nvPr/>
        </p:nvSpPr>
        <p:spPr bwMode="auto">
          <a:xfrm rot="16200000">
            <a:off x="1606050" y="3593930"/>
            <a:ext cx="788999" cy="246221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HGP創英角ｺﾞｼｯｸUB" pitchFamily="50" charset="-128"/>
              </a:rPr>
              <a:t>NY+3</a:t>
            </a:r>
            <a:endParaRPr kumimoji="1" lang="ja-JP" altLang="en-US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ea typeface="HGP創英角ｺﾞｼｯｸUB" pitchFamily="50" charset="-128"/>
            </a:endParaRPr>
          </a:p>
        </p:txBody>
      </p:sp>
      <p:sp>
        <p:nvSpPr>
          <p:cNvPr id="21" name="Rectangle 42"/>
          <p:cNvSpPr>
            <a:spLocks noChangeArrowheads="1"/>
          </p:cNvSpPr>
          <p:nvPr/>
        </p:nvSpPr>
        <p:spPr bwMode="auto">
          <a:xfrm>
            <a:off x="2411700" y="5589300"/>
            <a:ext cx="144020" cy="144020"/>
          </a:xfrm>
          <a:prstGeom prst="rect">
            <a:avLst/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" name="角丸四角形吹き出し 21"/>
          <p:cNvSpPr/>
          <p:nvPr/>
        </p:nvSpPr>
        <p:spPr bwMode="auto">
          <a:xfrm>
            <a:off x="2627730" y="5085230"/>
            <a:ext cx="748427" cy="386904"/>
          </a:xfrm>
          <a:prstGeom prst="wedgeRoundRectCallout">
            <a:avLst>
              <a:gd name="adj1" fmla="val -58149"/>
              <a:gd name="adj2" fmla="val 79175"/>
              <a:gd name="adj3" fmla="val 16667"/>
            </a:avLst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1" lang="en-US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u[0][0]</a:t>
            </a: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21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Blends">
  <a:themeElements>
    <a:clrScheme name="1_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_Blends">
      <a:majorFont>
        <a:latin typeface="Arial Black"/>
        <a:ea typeface="HGP創英角ｺﾞｼｯｸUB"/>
        <a:cs typeface=""/>
      </a:majorFont>
      <a:minorFont>
        <a:latin typeface="Arial Black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ja-JP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Black" pitchFamily="34" charset="0"/>
            <a:ea typeface="HGP創英角ｺﾞｼｯｸUB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ja-JP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Black" pitchFamily="34" charset="0"/>
            <a:ea typeface="HGP創英角ｺﾞｼｯｸUB" pitchFamily="50" charset="-128"/>
          </a:defRPr>
        </a:defPPr>
      </a:lstStyle>
    </a:lnDef>
  </a:objectDefaults>
  <a:extraClrSchemeLst>
    <a:extraClrScheme>
      <a:clrScheme name="1_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mpi-advance</Template>
  <TotalTime>68464</TotalTime>
  <Words>48</Words>
  <Application>Microsoft Office PowerPoint</Application>
  <PresentationFormat>画面に合わせる (4:3)</PresentationFormat>
  <Paragraphs>19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HGP創英角ｺﾞｼｯｸUB</vt:lpstr>
      <vt:lpstr>HGP創英角ﾎﾟｯﾌﾟ体</vt:lpstr>
      <vt:lpstr>ＭＳ Ｐゴシック</vt:lpstr>
      <vt:lpstr>ＭＳ Ｐ明朝</vt:lpstr>
      <vt:lpstr>Arial</vt:lpstr>
      <vt:lpstr>Arial Black</vt:lpstr>
      <vt:lpstr>Tahoma</vt:lpstr>
      <vt:lpstr>Times New Roman</vt:lpstr>
      <vt:lpstr>Wingdings</vt:lpstr>
      <vt:lpstr>1_Blends</vt:lpstr>
      <vt:lpstr>Q1</vt:lpstr>
      <vt:lpstr>Q2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Hiroshi</dc:creator>
  <cp:lastModifiedBy>中島浩</cp:lastModifiedBy>
  <cp:revision>303</cp:revision>
  <cp:lastPrinted>2002-04-05T03:28:11Z</cp:lastPrinted>
  <dcterms:created xsi:type="dcterms:W3CDTF">1601-01-01T00:00:00Z</dcterms:created>
  <dcterms:modified xsi:type="dcterms:W3CDTF">2017-09-14T13:41:08Z</dcterms:modified>
</cp:coreProperties>
</file>